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40" r:id="rId1"/>
  </p:sldMasterIdLst>
  <p:sldIdLst>
    <p:sldId id="258" r:id="rId2"/>
    <p:sldId id="259" r:id="rId3"/>
    <p:sldId id="260" r:id="rId4"/>
    <p:sldId id="261" r:id="rId5"/>
    <p:sldId id="262" r:id="rId6"/>
    <p:sldId id="276" r:id="rId7"/>
    <p:sldId id="281" r:id="rId8"/>
    <p:sldId id="282" r:id="rId9"/>
    <p:sldId id="275" r:id="rId10"/>
    <p:sldId id="277" r:id="rId11"/>
    <p:sldId id="278" r:id="rId12"/>
    <p:sldId id="279" r:id="rId13"/>
    <p:sldId id="280" r:id="rId14"/>
    <p:sldId id="283" r:id="rId15"/>
    <p:sldId id="284" r:id="rId16"/>
    <p:sldId id="285" r:id="rId17"/>
    <p:sldId id="286" r:id="rId18"/>
    <p:sldId id="287" r:id="rId19"/>
    <p:sldId id="288" r:id="rId20"/>
    <p:sldId id="292" r:id="rId21"/>
    <p:sldId id="289" r:id="rId22"/>
    <p:sldId id="290" r:id="rId23"/>
    <p:sldId id="293" r:id="rId24"/>
    <p:sldId id="294" r:id="rId25"/>
    <p:sldId id="291" r:id="rId26"/>
    <p:sldId id="296" r:id="rId27"/>
    <p:sldId id="29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835292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СП детский сад «Светлячок» ГБОУ СОШ №1 им.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И. М. Кузнецова  с. Большая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Черниговка</a:t>
            </a:r>
            <a:r>
              <a:rPr lang="ru-RU" sz="3200" dirty="0">
                <a:cs typeface="Aparajita" pitchFamily="34" charset="0"/>
              </a:rPr>
              <a:t/>
            </a:r>
            <a:br>
              <a:rPr lang="ru-RU" sz="3200" dirty="0">
                <a:cs typeface="Aparajita" pitchFamily="34" charset="0"/>
              </a:rPr>
            </a:br>
            <a:endParaRPr lang="ru-RU" sz="3200" dirty="0">
              <a:cs typeface="Aparajita" pitchFamily="34" charset="0"/>
            </a:endParaRPr>
          </a:p>
          <a:p>
            <a:pPr algn="ctr"/>
            <a:endParaRPr lang="ru-RU" dirty="0">
              <a:cs typeface="Aparajita" pitchFamily="34" charset="0"/>
            </a:endParaRPr>
          </a:p>
          <a:p>
            <a:pPr algn="ctr"/>
            <a:endParaRPr lang="ru-RU" dirty="0">
              <a:cs typeface="Aparajita" pitchFamily="34" charset="0"/>
            </a:endParaRPr>
          </a:p>
          <a:p>
            <a:pPr algn="ctr"/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Инженерная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книга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«Мобильность проекта в объекте»</a:t>
            </a:r>
          </a:p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«Большое путешествие»</a:t>
            </a:r>
          </a:p>
          <a:p>
            <a:pPr algn="ctr"/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Выполнили: Кочнев Александр 7лет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Архипова Алиса 6лет</a:t>
            </a:r>
          </a:p>
          <a:p>
            <a:pPr algn="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Руководители: Иванова Ю.В. воспитатель</a:t>
            </a:r>
          </a:p>
          <a:p>
            <a:pPr algn="r"/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Карабаева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Т. Н. воспитатель</a:t>
            </a: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9488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2809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2. Проращивание пшеницы. </a:t>
            </a:r>
            <a:endParaRPr lang="ru-RU" dirty="0" smtClean="0"/>
          </a:p>
          <a:p>
            <a:r>
              <a:rPr lang="ru-RU" dirty="0" smtClean="0"/>
              <a:t>Опыт</a:t>
            </a:r>
            <a:r>
              <a:rPr lang="ru-RU" dirty="0"/>
              <a:t>: «Посадка зерна в землю». </a:t>
            </a:r>
            <a:endParaRPr lang="ru-RU" dirty="0" smtClean="0"/>
          </a:p>
          <a:p>
            <a:r>
              <a:rPr lang="ru-RU" dirty="0" smtClean="0"/>
              <a:t>Пока Саша </a:t>
            </a:r>
            <a:r>
              <a:rPr lang="ru-RU" dirty="0"/>
              <a:t>болел, </a:t>
            </a:r>
            <a:r>
              <a:rPr lang="ru-RU" dirty="0" smtClean="0"/>
              <a:t>Алиса занялась </a:t>
            </a:r>
            <a:r>
              <a:rPr lang="ru-RU" dirty="0"/>
              <a:t>посадкой зерна. </a:t>
            </a:r>
            <a:r>
              <a:rPr lang="ru-RU" dirty="0" smtClean="0"/>
              <a:t>Промыла, залила </a:t>
            </a:r>
            <a:r>
              <a:rPr lang="ru-RU" dirty="0"/>
              <a:t>и </a:t>
            </a:r>
            <a:r>
              <a:rPr lang="ru-RU" dirty="0" smtClean="0"/>
              <a:t>оставила </a:t>
            </a:r>
            <a:r>
              <a:rPr lang="ru-RU" dirty="0"/>
              <a:t>на 10 часов. На следующий день зернышки начали прорастать. Еще через день 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Алиса  посадила </a:t>
            </a:r>
            <a:r>
              <a:rPr lang="ru-RU" dirty="0"/>
              <a:t>их в землю. Через 2 дня появился росток! </a:t>
            </a:r>
          </a:p>
        </p:txBody>
      </p:sp>
      <p:pic>
        <p:nvPicPr>
          <p:cNvPr id="1026" name="Picture 2" descr="C:\Users\черниговка\Desktop\IMG_62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3" y="2132856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черниговка\Desktop\IMG_6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539" y="2145610"/>
            <a:ext cx="3899925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940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849694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</a:t>
            </a:r>
            <a:r>
              <a:rPr lang="ru-RU" dirty="0" smtClean="0"/>
              <a:t>.Посев </a:t>
            </a:r>
            <a:r>
              <a:rPr lang="ru-RU" dirty="0"/>
              <a:t>и сбор пшеницы на поле в старые времена. Д/и «Как выращивали хлеб» Результат: дети актуализировали свои знания об орудиях труда, используемых для работы крестьянина. </a:t>
            </a:r>
          </a:p>
          <a:p>
            <a:r>
              <a:rPr lang="ru-RU" dirty="0" smtClean="0"/>
              <a:t>6. </a:t>
            </a:r>
            <a:r>
              <a:rPr lang="ru-RU" dirty="0"/>
              <a:t>Посев и сбор пшеницы на поле. </a:t>
            </a:r>
            <a:endParaRPr lang="ru-RU" dirty="0" smtClean="0"/>
          </a:p>
          <a:p>
            <a:r>
              <a:rPr lang="ru-RU" dirty="0" smtClean="0"/>
              <a:t>Наше </a:t>
            </a:r>
            <a:r>
              <a:rPr lang="ru-RU" dirty="0"/>
              <a:t>время. Через презентацию дети познакомились с современной сельскохозяйственной техникой – комбайны, тракторы, сеялки, косилки. Выяснили, кто же обслуживает эту технику? После чего состоялась беседа, где ребята смогли сравнить работу в поле в разные времена и рассказать о своих </a:t>
            </a:r>
            <a:r>
              <a:rPr lang="ru-RU" dirty="0" smtClean="0"/>
              <a:t>впечатлениях</a:t>
            </a:r>
          </a:p>
          <a:p>
            <a:endParaRPr lang="ru-RU" dirty="0" smtClean="0"/>
          </a:p>
        </p:txBody>
      </p:sp>
      <p:pic>
        <p:nvPicPr>
          <p:cNvPr id="2050" name="Picture 2" descr="C:\Users\черниговка\Desktop\IMG_63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212976"/>
            <a:ext cx="3391925" cy="254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24882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49694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5. Хранение и помолка зерна (старина, наше время) Благодаря познавательной книге В.П. </a:t>
            </a:r>
            <a:r>
              <a:rPr lang="ru-RU" dirty="0" err="1"/>
              <a:t>Дацкевич</a:t>
            </a:r>
            <a:r>
              <a:rPr lang="ru-RU" dirty="0"/>
              <a:t> "От зерна до каравая", ребята узнали, что зерно в старину хранили в земляных ямах, в наше время - в элеваторах. А так же познакомились со старинными и современными мельницами.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2482"/>
            <a:ext cx="2952328" cy="3240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76310"/>
            <a:ext cx="3912468" cy="372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15062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Творческая работа «Изделиям из теста на столе всегда найдется место» — лепка из соленого теста хлеба, батона, булочек.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Picture 3" descr="G:\пекарня\тесто и хлеб\IMG_1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238118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2247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Вот перед нами открываются двери удивительного мира сельскохозяйственной техники! </a:t>
            </a:r>
            <a:r>
              <a:rPr lang="ru-RU" dirty="0" smtClean="0"/>
              <a:t>Самый </a:t>
            </a:r>
            <a:r>
              <a:rPr lang="ru-RU" dirty="0"/>
              <a:t>большой и самый сложный агрегат - комбайн! </a:t>
            </a:r>
          </a:p>
        </p:txBody>
      </p:sp>
      <p:pic>
        <p:nvPicPr>
          <p:cNvPr id="2050" name="Picture 2" descr="C:\Users\черниговка\Desktop\IMG_627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475989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черниговка\Desktop\IMG_627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579681"/>
            <a:ext cx="5148064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0423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4249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Папа </a:t>
            </a:r>
            <a:r>
              <a:rPr lang="ru-RU" dirty="0" smtClean="0"/>
              <a:t>нашего воспитанника работает агрономом и он </a:t>
            </a:r>
            <a:r>
              <a:rPr lang="ru-RU" dirty="0"/>
              <a:t>рассказал  о том, что такое жатка, как она подает колосья к ножам. Как ножи срезают колосья пшеницы и подают их к молотильному аппарату, который находится внутри. Там аппарат отделает зерно от стебельков и отправляет его в бункер. Так же объяснил, почему у комбайна передние колеса больше, чем задние. </a:t>
            </a:r>
          </a:p>
          <a:p>
            <a:endParaRPr lang="ru-RU" dirty="0"/>
          </a:p>
        </p:txBody>
      </p:sp>
      <p:pic>
        <p:nvPicPr>
          <p:cNvPr id="3074" name="Picture 2" descr="C:\Users\черниговка\Desktop\IMG_6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754814"/>
            <a:ext cx="6296248" cy="472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80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42493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Техническо-творческая часть проекта Как же объединить все машины, с которыми мы недавно познакомились, в один комплекс, чтобы увидеть всю целостную </a:t>
            </a:r>
            <a:r>
              <a:rPr lang="ru-RU" dirty="0" smtClean="0"/>
              <a:t>картину? Саша предложил </a:t>
            </a:r>
            <a:r>
              <a:rPr lang="ru-RU" dirty="0"/>
              <a:t>вариант коллективного </a:t>
            </a:r>
            <a:r>
              <a:rPr lang="ru-RU" dirty="0" smtClean="0"/>
              <a:t>рисунка. </a:t>
            </a:r>
            <a:r>
              <a:rPr lang="ru-RU" dirty="0" smtClean="0"/>
              <a:t>Алиса выбрала комбайн, </a:t>
            </a:r>
            <a:r>
              <a:rPr lang="ru-RU" dirty="0"/>
              <a:t>а </a:t>
            </a:r>
            <a:r>
              <a:rPr lang="ru-RU" dirty="0" smtClean="0"/>
              <a:t>Саше </a:t>
            </a:r>
            <a:r>
              <a:rPr lang="ru-RU" dirty="0"/>
              <a:t>понравились элеватор и мельница. У каждого была своя задача и нас объединяло общее дело! На следующий день</a:t>
            </a:r>
            <a:r>
              <a:rPr lang="ru-RU" dirty="0" smtClean="0"/>
              <a:t>….</a:t>
            </a:r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Саша </a:t>
            </a:r>
            <a:r>
              <a:rPr lang="ru-RU" dirty="0" smtClean="0"/>
              <a:t>была </a:t>
            </a:r>
            <a:r>
              <a:rPr lang="ru-RU" dirty="0"/>
              <a:t>в замешательстве. Правильно ли </a:t>
            </a:r>
            <a:r>
              <a:rPr lang="ru-RU" dirty="0" smtClean="0"/>
              <a:t>он нарисовали </a:t>
            </a:r>
            <a:r>
              <a:rPr lang="ru-RU" dirty="0"/>
              <a:t>элеватор? 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098" name="Picture 2" descr="C:\Users\черниговка\Desktop\IMG_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3803915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89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9"/>
            <a:ext cx="828092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А ведь правда, хорошо бы узнать об элеваторе побольше. Поэтому, рассказ о внешнем виде и функциях элеватора мы поручили папе </a:t>
            </a:r>
            <a:r>
              <a:rPr lang="ru-RU" dirty="0" smtClean="0"/>
              <a:t>Саши. </a:t>
            </a:r>
            <a:r>
              <a:rPr lang="ru-RU" dirty="0"/>
              <a:t>В один прекрасный день он пришел, вооруженный карандашом и большим листом бумаги и начал рассказывать… Из данного рассказа мы узнали, что зерновой элеватор - это сооружение для хранения больших партий зерна и доведения его до кондиционного состояния! Кондиционного - значит готового к помолке. 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Мы </a:t>
            </a:r>
            <a:r>
              <a:rPr lang="ru-RU" dirty="0"/>
              <a:t>узнали, что элеватор оборудован специальными устройствами для приема, обработки, очистки, сушки и отгрузки зерна. Эти устройства находятся внутри силосных корпусов - своеобразных высоких бочек, связанных друг с другом. </a:t>
            </a:r>
          </a:p>
        </p:txBody>
      </p:sp>
      <p:pic>
        <p:nvPicPr>
          <p:cNvPr id="5122" name="Picture 2" descr="C:\Users\черниговка\Desktop\IMG_636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20650"/>
            <a:ext cx="5184576" cy="268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5707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4969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Комбайн </a:t>
            </a:r>
            <a:endParaRPr lang="ru-RU" dirty="0" smtClean="0"/>
          </a:p>
          <a:p>
            <a:r>
              <a:rPr lang="ru-RU" dirty="0" smtClean="0"/>
              <a:t>Прежде </a:t>
            </a:r>
            <a:r>
              <a:rPr lang="ru-RU" dirty="0"/>
              <a:t>чем начать работу над комбайном, мы посмотрели 2 познавательных ролика, о том, как работает комбайн. Вспомнили, что такое жатка, ножи и молотильный аппарат. </a:t>
            </a:r>
            <a:r>
              <a:rPr lang="ru-RU" dirty="0" smtClean="0"/>
              <a:t>На </a:t>
            </a:r>
            <a:r>
              <a:rPr lang="ru-RU" dirty="0"/>
              <a:t>вопрос, почему передние колеса больше чем задние, ребята ответили, что помнят рассказ </a:t>
            </a:r>
            <a:r>
              <a:rPr lang="ru-RU" dirty="0" smtClean="0"/>
              <a:t>папы Артема о </a:t>
            </a:r>
            <a:r>
              <a:rPr lang="ru-RU" dirty="0"/>
              <a:t>строении комбайна, о ведущих колесах и колесах рулевых. Ну что ж, можно начинать конструировать!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2" y="2348880"/>
            <a:ext cx="4508327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I:\народные торжища\IMG_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080" y="2714778"/>
            <a:ext cx="5105400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5354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9" y="332656"/>
            <a:ext cx="4489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Самосвал</a:t>
            </a:r>
          </a:p>
        </p:txBody>
      </p:sp>
      <p:pic>
        <p:nvPicPr>
          <p:cNvPr id="10243" name="Picture 3" descr="C:\Users\черниговка\Desktop\IMG_63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8085"/>
            <a:ext cx="2283718" cy="304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черниговка\Desktop\IMG_64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17322"/>
            <a:ext cx="4424040" cy="331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черниговка\Desktop\IMG_641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492896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085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332656"/>
            <a:ext cx="86409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Наш девиз:  </a:t>
            </a:r>
            <a:r>
              <a:rPr lang="ru-RU" dirty="0"/>
              <a:t>Мы славные строители, конструкторы, дизайнеры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          Хотим </a:t>
            </a:r>
            <a:r>
              <a:rPr lang="ru-RU" dirty="0"/>
              <a:t>мы очень – очень скорее подрасти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          Ведь </a:t>
            </a:r>
            <a:r>
              <a:rPr lang="ru-RU" dirty="0"/>
              <a:t>в будущем, </a:t>
            </a:r>
            <a:r>
              <a:rPr lang="ru-RU" dirty="0" smtClean="0"/>
              <a:t>работу </a:t>
            </a:r>
            <a:r>
              <a:rPr lang="ru-RU" dirty="0"/>
              <a:t>выбрать мы должны </a:t>
            </a:r>
            <a:endParaRPr lang="ru-RU" dirty="0" smtClean="0"/>
          </a:p>
          <a:p>
            <a:pPr algn="just"/>
            <a:r>
              <a:rPr lang="ru-RU" dirty="0"/>
              <a:t> </a:t>
            </a:r>
            <a:r>
              <a:rPr lang="ru-RU" dirty="0" smtClean="0"/>
              <a:t>                  И </a:t>
            </a:r>
            <a:r>
              <a:rPr lang="ru-RU" dirty="0"/>
              <a:t>непоседам маленьким открыты все пути! </a:t>
            </a:r>
            <a:r>
              <a:rPr lang="ru-RU" b="1" i="1" dirty="0" smtClean="0"/>
              <a:t>                                         </a:t>
            </a:r>
          </a:p>
          <a:p>
            <a:pPr algn="ctr"/>
            <a:r>
              <a:rPr lang="ru-RU" b="1" i="1" dirty="0" smtClean="0"/>
              <a:t> Давайте </a:t>
            </a:r>
            <a:r>
              <a:rPr lang="ru-RU" b="1" i="1" dirty="0"/>
              <a:t>познакомимся:</a:t>
            </a:r>
          </a:p>
          <a:p>
            <a:pPr algn="ctr"/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6093296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Архипова Алиса 6лет                                   Кочнев Александр 7лет</a:t>
            </a:r>
            <a:endParaRPr lang="ru-RU" dirty="0"/>
          </a:p>
        </p:txBody>
      </p:sp>
      <p:pic>
        <p:nvPicPr>
          <p:cNvPr id="1026" name="Picture 2" descr="C:\Users\черниговка\Desktop\IMG_64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086982"/>
            <a:ext cx="2355726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черниговка\Desktop\IMG_64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963" y="2057199"/>
            <a:ext cx="2400401" cy="320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408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Элеватор - это особая, сложная и интересная тема! Нам пришлось конструировать по фото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Users\черниговка\Desktop\IMG_64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60748"/>
            <a:ext cx="69127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24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260648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Так </a:t>
            </a:r>
            <a:r>
              <a:rPr lang="ru-RU" dirty="0"/>
              <a:t>как зерно проходит несколько этапов: взвешивание, </a:t>
            </a:r>
            <a:r>
              <a:rPr lang="ru-RU" dirty="0" err="1"/>
              <a:t>сушканагревание</a:t>
            </a:r>
            <a:r>
              <a:rPr lang="ru-RU" dirty="0"/>
              <a:t>/охлаждение, очистка от примесей, то мы решили разделить элеватор на 4 отсека - так называемых силосных корпуса. </a:t>
            </a:r>
            <a:r>
              <a:rPr lang="ru-RU" dirty="0" smtClean="0"/>
              <a:t>Для </a:t>
            </a:r>
            <a:r>
              <a:rPr lang="ru-RU" dirty="0"/>
              <a:t>очистки от примесей аппарат с датчиком!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" name="Picture 4" descr="C:\Users\черниговка\Desktop\конкурс\IMG_54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20" y="1988840"/>
            <a:ext cx="25717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737221"/>
            <a:ext cx="2957513" cy="393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862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260649"/>
            <a:ext cx="80648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Конвейерную ленту сделали из </a:t>
            </a:r>
            <a:r>
              <a:rPr lang="ru-RU" dirty="0" smtClean="0"/>
              <a:t>скотча. </a:t>
            </a:r>
            <a:endParaRPr lang="ru-RU" dirty="0" smtClean="0"/>
          </a:p>
          <a:p>
            <a:r>
              <a:rPr lang="ru-RU" dirty="0" smtClean="0"/>
              <a:t>Вот </a:t>
            </a:r>
            <a:r>
              <a:rPr lang="ru-RU" dirty="0"/>
              <a:t>такая штука у нас получилась</a:t>
            </a:r>
            <a:r>
              <a:rPr lang="ru-RU" dirty="0" smtClean="0"/>
              <a:t>!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Для </a:t>
            </a:r>
            <a:r>
              <a:rPr lang="ru-RU" dirty="0"/>
              <a:t>передачи нагревания и охлаждения зерна нам пришла идея использовать </a:t>
            </a:r>
            <a:r>
              <a:rPr lang="ru-RU" dirty="0" smtClean="0"/>
              <a:t>конструктор Знаток.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170" name="Picture 2" descr="C:\Users\черниговка\Desktop\IMG_63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4352032" cy="326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черниговка\Desktop\IMG_636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1923678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26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260648"/>
            <a:ext cx="81369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Уже в процессе работы мы решили не отделять обработку зерна от превращения его в муку и отправить наше кондиционное зерно прямиком в мельницу! Таким образом, у нас получилось две конструкции, которые мы объединили под общим названием «Комбинированный мукомольный завод». </a:t>
            </a:r>
          </a:p>
        </p:txBody>
      </p:sp>
      <p:pic>
        <p:nvPicPr>
          <p:cNvPr id="8194" name="Picture 2" descr="C:\Users\черниговка\Desktop\IMG_63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12284"/>
            <a:ext cx="2841780" cy="37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черниговка\Desktop\IMG_63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91922"/>
            <a:ext cx="3147814" cy="41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786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13690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Робот - агроном Когда мы соорудили основные машины нашего комплекса, мы задумались о роботе - помощнике. Ребята предложили идею о том, что неплохо бы в сельском хозяйстве был робот-агроном, который самостоятельно помогает выполнять сложную работу. Мы решили развить эту идею! Однозначно он будет перемещаться на колесах. У</a:t>
            </a:r>
            <a:r>
              <a:rPr lang="ru-RU" dirty="0" smtClean="0"/>
              <a:t>же</a:t>
            </a:r>
            <a:r>
              <a:rPr lang="ru-RU" dirty="0"/>
              <a:t>, через 20 минут роботы-агрономы </a:t>
            </a:r>
            <a:r>
              <a:rPr lang="ru-RU" dirty="0" smtClean="0"/>
              <a:t>красовался </a:t>
            </a:r>
            <a:r>
              <a:rPr lang="ru-RU" dirty="0"/>
              <a:t>на входе в нашу группу. </a:t>
            </a:r>
            <a:r>
              <a:rPr lang="ru-RU" dirty="0" smtClean="0"/>
              <a:t>Далее </a:t>
            </a:r>
            <a:r>
              <a:rPr lang="ru-RU" dirty="0"/>
              <a:t>исследователи </a:t>
            </a:r>
            <a:r>
              <a:rPr lang="ru-RU" dirty="0" smtClean="0"/>
              <a:t> </a:t>
            </a:r>
            <a:r>
              <a:rPr lang="ru-RU" dirty="0"/>
              <a:t>принялись соединять все замыслы воедино. </a:t>
            </a:r>
            <a:r>
              <a:rPr lang="ru-RU" dirty="0" smtClean="0"/>
              <a:t>Алиса </a:t>
            </a:r>
            <a:r>
              <a:rPr lang="ru-RU" dirty="0"/>
              <a:t>предложил сделать робота, который будет определять сорняки и удалять их специальным лазером. Используя передачу через зубчатые колеса, робот должен был двигаться по полю на колесах с гиперчувствительными датчиками, распознавать сорняки и сжигать их специальным лазером.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9218" name="Picture 2" descr="C:\Users\черниговка\Desktop\IMG_63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803639"/>
            <a:ext cx="2211710" cy="294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черниговка\Desktop\IMG_63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09497"/>
            <a:ext cx="2016224" cy="2688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703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7"/>
            <a:ext cx="84969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Заключение:</a:t>
            </a:r>
          </a:p>
          <a:p>
            <a:r>
              <a:rPr lang="ru-RU" dirty="0" smtClean="0"/>
              <a:t>Во-первых</a:t>
            </a:r>
            <a:r>
              <a:rPr lang="ru-RU" dirty="0"/>
              <a:t>, мы пришли к заключению, что даже зимой, когда нет возможности посмотреть на золотистые колосья и увидеть работу комбайнов и тракторов, если сильно захотеть, можно получить не менее интересную и познавательную информацию о сельскохозяйственной деятельности. Работая над проектом </a:t>
            </a:r>
            <a:r>
              <a:rPr lang="ru-RU" dirty="0" smtClean="0"/>
              <a:t>«Большое путешествие» </a:t>
            </a:r>
            <a:r>
              <a:rPr lang="ru-RU" dirty="0"/>
              <a:t>мы использовали конструктор </a:t>
            </a:r>
            <a:r>
              <a:rPr lang="ru-RU" dirty="0" smtClean="0"/>
              <a:t>LEGO, </a:t>
            </a:r>
            <a:r>
              <a:rPr lang="ru-RU" dirty="0" err="1" smtClean="0"/>
              <a:t>Знакток</a:t>
            </a:r>
            <a:r>
              <a:rPr lang="ru-RU" dirty="0" smtClean="0"/>
              <a:t>, </a:t>
            </a:r>
            <a:r>
              <a:rPr lang="ru-RU" dirty="0" err="1" smtClean="0"/>
              <a:t>Фанкластик</a:t>
            </a:r>
            <a:r>
              <a:rPr lang="ru-RU" dirty="0" smtClean="0"/>
              <a:t>. В </a:t>
            </a:r>
            <a:r>
              <a:rPr lang="ru-RU" dirty="0"/>
              <a:t>процессе проектной деятельности </a:t>
            </a:r>
            <a:r>
              <a:rPr lang="ru-RU" dirty="0" smtClean="0"/>
              <a:t>дети </a:t>
            </a:r>
            <a:r>
              <a:rPr lang="ru-RU" dirty="0"/>
              <a:t>познакомились с принципами работы батарей, светодиодных ламп и вентилятора. Придумали и сконструировали робота-агронома, в задачи которого входит проверять зрелость зерна. Возможно, он стал бы отличным помощником в поле!</a:t>
            </a:r>
          </a:p>
        </p:txBody>
      </p:sp>
    </p:spTree>
    <p:extLst>
      <p:ext uri="{BB962C8B-B14F-4D97-AF65-F5344CB8AC3E}">
        <p14:creationId xmlns:p14="http://schemas.microsoft.com/office/powerpoint/2010/main" val="817346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черниговка\Desktop\IMG_64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6808"/>
            <a:ext cx="5600171" cy="4200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черниговка\Desktop\IMG_64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780928"/>
            <a:ext cx="5144120" cy="385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4326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13690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Литература:</a:t>
            </a:r>
          </a:p>
          <a:p>
            <a:r>
              <a:rPr lang="ru-RU" dirty="0" smtClean="0"/>
              <a:t> </a:t>
            </a:r>
            <a:r>
              <a:rPr lang="ru-RU" dirty="0"/>
              <a:t>1. В.П. </a:t>
            </a:r>
            <a:r>
              <a:rPr lang="ru-RU" dirty="0" err="1"/>
              <a:t>Дацкевич</a:t>
            </a:r>
            <a:r>
              <a:rPr lang="ru-RU" dirty="0"/>
              <a:t> "От зерна до </a:t>
            </a:r>
            <a:r>
              <a:rPr lang="ru-RU" dirty="0" smtClean="0"/>
              <a:t>каравая«</a:t>
            </a:r>
          </a:p>
          <a:p>
            <a:r>
              <a:rPr lang="ru-RU" dirty="0" smtClean="0"/>
              <a:t> </a:t>
            </a:r>
            <a:r>
              <a:rPr lang="ru-RU" dirty="0"/>
              <a:t>2. Аннотация к книге "Как наши предки выращивали хлеб. </a:t>
            </a:r>
            <a:r>
              <a:rPr lang="ru-RU" dirty="0" err="1"/>
              <a:t>Нагляднодидактическое</a:t>
            </a:r>
            <a:r>
              <a:rPr lang="ru-RU" dirty="0"/>
              <a:t> пособие" </a:t>
            </a:r>
            <a:endParaRPr lang="ru-RU" dirty="0" smtClean="0"/>
          </a:p>
          <a:p>
            <a:r>
              <a:rPr lang="ru-RU" dirty="0" smtClean="0"/>
              <a:t>3</a:t>
            </a:r>
            <a:r>
              <a:rPr lang="ru-RU" dirty="0"/>
              <a:t>. Практикум по сельскохозяйственным машинам и орудиям. / И.В. Герасименко .— 2016 .— 299 с. </a:t>
            </a:r>
            <a:endParaRPr lang="ru-RU" dirty="0" smtClean="0"/>
          </a:p>
          <a:p>
            <a:r>
              <a:rPr lang="ru-RU" dirty="0" smtClean="0"/>
              <a:t>4</a:t>
            </a:r>
            <a:r>
              <a:rPr lang="ru-RU" dirty="0"/>
              <a:t>. Зарубежная сельскохозяйственная техника / А.Н. Макаренко, К.В. Казаков, И.В. Мартынова, А.В. </a:t>
            </a:r>
            <a:r>
              <a:rPr lang="ru-RU" dirty="0" err="1"/>
              <a:t>Мачкарин</a:t>
            </a:r>
            <a:r>
              <a:rPr lang="ru-RU" dirty="0"/>
              <a:t>, К.Н. </a:t>
            </a:r>
            <a:r>
              <a:rPr lang="ru-RU" dirty="0" err="1"/>
              <a:t>Путиенко</a:t>
            </a:r>
            <a:r>
              <a:rPr lang="ru-RU" dirty="0"/>
              <a:t>, А.В. Рыжков, Ю.В. Саенко, О.А. </a:t>
            </a:r>
            <a:r>
              <a:rPr lang="ru-RU" dirty="0" err="1"/>
              <a:t>Чехунов</a:t>
            </a:r>
            <a:r>
              <a:rPr lang="ru-RU" dirty="0"/>
              <a:t> .— : М.; Белгород: «Центральный коллектор библиотек «БИБКОМ», 2016 .— 201 с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5. Возрождение отечественного сельскохозяйственного машиностроения — неотложная и важная государственная задача / Колчин // Тракторы и сельхозмашины .— 2016 .— №10 .— С. </a:t>
            </a:r>
            <a:r>
              <a:rPr lang="ru-RU" dirty="0" smtClean="0"/>
              <a:t>3-7</a:t>
            </a:r>
          </a:p>
          <a:p>
            <a:r>
              <a:rPr lang="ru-RU" dirty="0" smtClean="0"/>
              <a:t> </a:t>
            </a:r>
            <a:r>
              <a:rPr lang="ru-RU" dirty="0"/>
              <a:t>6. </a:t>
            </a:r>
            <a:r>
              <a:rPr lang="ru-RU" dirty="0" err="1"/>
              <a:t>Корягин</a:t>
            </a:r>
            <a:r>
              <a:rPr lang="ru-RU" dirty="0"/>
              <a:t> А.В. "Образовательная робототехника"(</a:t>
            </a:r>
            <a:r>
              <a:rPr lang="ru-RU" dirty="0" err="1"/>
              <a:t>Lego</a:t>
            </a:r>
            <a:r>
              <a:rPr lang="ru-RU" dirty="0"/>
              <a:t> </a:t>
            </a:r>
            <a:r>
              <a:rPr lang="ru-RU" dirty="0" err="1"/>
              <a:t>Wedo</a:t>
            </a:r>
            <a:r>
              <a:rPr lang="ru-RU" dirty="0"/>
              <a:t>) Сборник методических рекомендаций и практикумов - М: ДМК Пресс, 2016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7. Лидия Михайлова-Свирская: Метод проектов в образовательной работе детского сада. Пособие для педагогов ДОО. ФГОС. - М. : Просвещение,2015</a:t>
            </a:r>
          </a:p>
        </p:txBody>
      </p:sp>
    </p:spTree>
    <p:extLst>
      <p:ext uri="{BB962C8B-B14F-4D97-AF65-F5344CB8AC3E}">
        <p14:creationId xmlns:p14="http://schemas.microsoft.com/office/powerpoint/2010/main" val="735949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2204864"/>
            <a:ext cx="69127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/>
              <a:t>Инженерный раздел:</a:t>
            </a:r>
          </a:p>
        </p:txBody>
      </p:sp>
    </p:spTree>
    <p:extLst>
      <p:ext uri="{BB962C8B-B14F-4D97-AF65-F5344CB8AC3E}">
        <p14:creationId xmlns:p14="http://schemas.microsoft.com/office/powerpoint/2010/main" val="2206041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97849"/>
            <a:ext cx="8496944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b="1" dirty="0"/>
          </a:p>
          <a:p>
            <a:pPr algn="ctr"/>
            <a:r>
              <a:rPr lang="ru-RU" sz="2000" b="1" dirty="0"/>
              <a:t>Пояснительная записка:</a:t>
            </a:r>
          </a:p>
          <a:p>
            <a:r>
              <a:rPr lang="ru-RU" dirty="0"/>
              <a:t>Сегодня экономика нашей страны нуждается в развитии инженерных кадров. Выполнить эту  задачу будет возможна, если будет подготовка высококвалифицированных специалистов. Чтобы вырастить такого специалиста возможно, если начать работу с детства. Необходимо в раннем возрасте выявить технические наклонности ребенка и развивать их, начиная с детского сада. Основа любого творчества – детская непосредственность. Занятия нужно начинать именно в дошкольном возрасте, так как,  у детей ярче проявляется ощутимость творчества, и важно всеми силами поощрять эту потребность. Инженерное развитие детей, в том числе и дошкольного возраста, является серьезной и актуальной темой сегодняшнего дня. Актуальность продиктована не только потребностью в инженерных кадрах в России, но и освоением новых образовательных практик дошкольного образования конструктивного содержания. Инженерным мышлением называется вид познавательной деятельности, направленной на исследование, создание и эксплуатацию новой высокопроизводительной и надежной техники, прогрессивной технологии, автоматизации и механизации производства, повышение качества продукции. Главное в инженерном мышлении – решение конкретных, выдвигаемых производством задач и целей с помощью технических средств, для достижения наиболее эффективного и качественного </a:t>
            </a:r>
            <a:r>
              <a:rPr lang="ru-RU" dirty="0" smtClean="0"/>
              <a:t>результата.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9980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28092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Следовательно, перед нами стоит задача развивать у детей навыки конструкторской, элементарной экспериментально-исследовательской, творческой деятельности. Одной из приоритетных задач государственной политики России является техническая модернизация сельского хозяйства и агропромышленного комплекса. Представления дошкольников о разнообразии профессий, сельскохозяйственной техники и её роли в трудовой деятельности поверхностны. Дети не видят, как выращиваются злаковые культуры, не имеют представлений о том, как и откуда, появляется в магазинах хлеб. Большую помощь в этом оказывают познавательно-исследовательские проекты, такие как </a:t>
            </a:r>
            <a:r>
              <a:rPr lang="ru-RU" dirty="0" smtClean="0"/>
              <a:t>«Мукомольный завод». </a:t>
            </a:r>
            <a:endParaRPr lang="ru-RU" dirty="0"/>
          </a:p>
          <a:p>
            <a:pPr algn="just"/>
            <a:r>
              <a:rPr lang="ru-RU" dirty="0"/>
              <a:t>Актуальность выбранной тематики обусловлена государственной поддержкой развития сельского хозяйства и агропромышленного комплекса Российской Федерации; развитию сельских территорий. Вместе с детьми подготовительной группы мы решили проследить </a:t>
            </a:r>
            <a:r>
              <a:rPr lang="ru-RU" dirty="0" smtClean="0"/>
              <a:t>путь зерна до мукомольного завода. </a:t>
            </a:r>
            <a:r>
              <a:rPr lang="ru-RU" dirty="0"/>
              <a:t>В ходе работы над проектом, дети расширили представление не только о профессиях: фермер, агроном, тракторист, комбайнер, но и познакомились с многообразием сельскохозяйственной техники и оборудованием, используемого на предприятиях по </a:t>
            </a:r>
            <a:r>
              <a:rPr lang="ru-RU" dirty="0" err="1" smtClean="0"/>
              <a:t>прозводству</a:t>
            </a:r>
            <a:r>
              <a:rPr lang="ru-RU" dirty="0" smtClean="0"/>
              <a:t> переработки зерна.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1402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Возникли вопросы</a:t>
            </a:r>
            <a:r>
              <a:rPr lang="ru-RU" dirty="0" smtClean="0"/>
              <a:t>!</a:t>
            </a:r>
          </a:p>
          <a:p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3528" y="1268760"/>
            <a:ext cx="2952328" cy="4429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Откуда </a:t>
            </a:r>
            <a:r>
              <a:rPr lang="ru-RU" dirty="0" smtClean="0"/>
              <a:t>«пришла мука» </a:t>
            </a:r>
            <a:r>
              <a:rPr lang="ru-RU" dirty="0"/>
              <a:t>к нам в детский сад? </a:t>
            </a:r>
            <a:endParaRPr lang="ru-RU" dirty="0" smtClean="0"/>
          </a:p>
          <a:p>
            <a:pPr marL="285750" indent="-285750" algn="ctr">
              <a:buFontTx/>
              <a:buChar char="-"/>
            </a:pPr>
            <a:r>
              <a:rPr lang="ru-RU" dirty="0" smtClean="0"/>
              <a:t>Из </a:t>
            </a:r>
            <a:r>
              <a:rPr lang="ru-RU" dirty="0"/>
              <a:t>чего производят </a:t>
            </a:r>
            <a:r>
              <a:rPr lang="ru-RU" dirty="0" smtClean="0"/>
              <a:t>муку?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- Что такое производство? </a:t>
            </a:r>
            <a:endParaRPr lang="ru-RU" dirty="0" smtClean="0"/>
          </a:p>
          <a:p>
            <a:pPr marL="285750" indent="-285750" algn="ctr">
              <a:buFontTx/>
              <a:buChar char="-"/>
            </a:pPr>
            <a:r>
              <a:rPr lang="ru-RU" dirty="0" smtClean="0"/>
              <a:t>Какие </a:t>
            </a:r>
            <a:r>
              <a:rPr lang="ru-RU" dirty="0"/>
              <a:t>приборы необходимы для </a:t>
            </a:r>
            <a:r>
              <a:rPr lang="ru-RU" dirty="0" smtClean="0"/>
              <a:t>переработки зерна? </a:t>
            </a:r>
          </a:p>
          <a:p>
            <a:pPr algn="ctr"/>
            <a:r>
              <a:rPr lang="ru-RU" dirty="0" smtClean="0"/>
              <a:t>- </a:t>
            </a:r>
            <a:r>
              <a:rPr lang="ru-RU" dirty="0"/>
              <a:t>Какие профессии </a:t>
            </a:r>
            <a:r>
              <a:rPr lang="ru-RU" dirty="0" smtClean="0"/>
              <a:t>понадобятся?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355976" y="583813"/>
            <a:ext cx="42484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Чтобы ответить на вопросы мы составили список источников из которых можно пополнить свои знания</a:t>
            </a:r>
            <a:r>
              <a:rPr lang="ru-RU" dirty="0" smtClean="0"/>
              <a:t>.</a:t>
            </a:r>
          </a:p>
          <a:p>
            <a:r>
              <a:rPr lang="ru-RU" dirty="0" smtClean="0"/>
              <a:t>1.Экскурсия в пекарню. </a:t>
            </a:r>
          </a:p>
          <a:p>
            <a:r>
              <a:rPr lang="ru-RU" dirty="0"/>
              <a:t>2</a:t>
            </a:r>
            <a:r>
              <a:rPr lang="ru-RU" dirty="0" smtClean="0"/>
              <a:t>.Рассказать </a:t>
            </a:r>
            <a:r>
              <a:rPr lang="ru-RU" dirty="0"/>
              <a:t>друг другу что </a:t>
            </a:r>
            <a:r>
              <a:rPr lang="ru-RU" dirty="0" smtClean="0"/>
              <a:t>нам известно </a:t>
            </a:r>
            <a:r>
              <a:rPr lang="ru-RU" dirty="0"/>
              <a:t>о производстве </a:t>
            </a:r>
            <a:r>
              <a:rPr lang="ru-RU" dirty="0" smtClean="0"/>
              <a:t>муки </a:t>
            </a:r>
            <a:r>
              <a:rPr lang="ru-RU" dirty="0"/>
              <a:t>и </a:t>
            </a:r>
            <a:r>
              <a:rPr lang="ru-RU" dirty="0" smtClean="0"/>
              <a:t>профессиях связанные с зерном и мукой.</a:t>
            </a:r>
          </a:p>
          <a:p>
            <a:r>
              <a:rPr lang="ru-RU" dirty="0" smtClean="0"/>
              <a:t>3. </a:t>
            </a:r>
            <a:r>
              <a:rPr lang="ru-RU" dirty="0"/>
              <a:t>Спросить у взрослых людей. </a:t>
            </a:r>
            <a:endParaRPr lang="ru-RU" dirty="0" smtClean="0"/>
          </a:p>
          <a:p>
            <a:r>
              <a:rPr lang="ru-RU" dirty="0"/>
              <a:t>4</a:t>
            </a:r>
            <a:r>
              <a:rPr lang="ru-RU" dirty="0" smtClean="0"/>
              <a:t>. </a:t>
            </a:r>
            <a:r>
              <a:rPr lang="ru-RU" dirty="0"/>
              <a:t>Обратиться к компьютеру. </a:t>
            </a:r>
            <a:endParaRPr lang="ru-RU" dirty="0" smtClean="0"/>
          </a:p>
          <a:p>
            <a:r>
              <a:rPr lang="ru-RU" dirty="0"/>
              <a:t>5</a:t>
            </a:r>
            <a:r>
              <a:rPr lang="ru-RU" dirty="0" smtClean="0"/>
              <a:t>. </a:t>
            </a:r>
            <a:r>
              <a:rPr lang="ru-RU" dirty="0"/>
              <a:t>Посмотреть энциклопедии. </a:t>
            </a:r>
            <a:endParaRPr lang="ru-RU" dirty="0" smtClean="0"/>
          </a:p>
          <a:p>
            <a:r>
              <a:rPr lang="ru-RU" dirty="0"/>
              <a:t>6</a:t>
            </a:r>
            <a:r>
              <a:rPr lang="ru-RU" dirty="0" smtClean="0"/>
              <a:t>. </a:t>
            </a:r>
            <a:r>
              <a:rPr lang="ru-RU" dirty="0"/>
              <a:t>Посмотреть специальные передачи.</a:t>
            </a:r>
          </a:p>
        </p:txBody>
      </p:sp>
      <p:sp>
        <p:nvSpPr>
          <p:cNvPr id="5" name="Стрелка вправо 4"/>
          <p:cNvSpPr/>
          <p:nvPr/>
        </p:nvSpPr>
        <p:spPr>
          <a:xfrm rot="10800000">
            <a:off x="3376318" y="148478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5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Экскурсия в пекарню </a:t>
            </a:r>
          </a:p>
          <a:p>
            <a:r>
              <a:rPr lang="ru-RU" dirty="0" smtClean="0"/>
              <a:t>Выяснилось</a:t>
            </a:r>
            <a:r>
              <a:rPr lang="ru-RU" dirty="0"/>
              <a:t>, что никто из наших ребят не бывал на подобной экскурсии. Все любят хлеб, но не знают, как его производят! </a:t>
            </a:r>
            <a:r>
              <a:rPr lang="ru-RU" dirty="0" smtClean="0"/>
              <a:t>Пекарня </a:t>
            </a:r>
            <a:r>
              <a:rPr lang="ru-RU" dirty="0"/>
              <a:t>находится недалеко от нашего сада, что дает возможность дойти до нее пешком. Решено! </a:t>
            </a:r>
            <a:r>
              <a:rPr lang="ru-RU" dirty="0" smtClean="0"/>
              <a:t>Идем!</a:t>
            </a:r>
          </a:p>
          <a:p>
            <a:endParaRPr lang="ru-RU" dirty="0"/>
          </a:p>
        </p:txBody>
      </p:sp>
      <p:pic>
        <p:nvPicPr>
          <p:cNvPr id="3" name="Picture 4" descr="G:\пекарня\IMG_1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4603415" cy="3452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G:\пекарня\IMG_11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613039"/>
            <a:ext cx="4483812" cy="314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54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2089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Сотрудники </a:t>
            </a:r>
            <a:r>
              <a:rPr lang="ru-RU" dirty="0" smtClean="0"/>
              <a:t>познакомили </a:t>
            </a:r>
            <a:r>
              <a:rPr lang="ru-RU" dirty="0"/>
              <a:t>нас с производством не только хлеба, но и снеков. Ребята наблюдали, как замешивают тесто, как помещают его в специальные машины для придания различных формы хлебу, </a:t>
            </a:r>
            <a:r>
              <a:rPr lang="ru-RU" dirty="0" smtClean="0"/>
              <a:t>булочкам. </a:t>
            </a:r>
            <a:r>
              <a:rPr lang="ru-RU" dirty="0"/>
              <a:t>Мы познакомились с работой печи. В конце экскурсии нас угостили продуктами деятельности завода. Мм... вкус у выпечки совершенно другой, не сравнить с магазином. </a:t>
            </a:r>
            <a:endParaRPr lang="ru-RU" dirty="0" smtClean="0"/>
          </a:p>
          <a:p>
            <a:r>
              <a:rPr lang="ru-RU" dirty="0" smtClean="0"/>
              <a:t>Проверено</a:t>
            </a:r>
            <a:r>
              <a:rPr lang="ru-RU" dirty="0"/>
              <a:t>!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3" name="Picture 4" descr="G:\пекарня\сад\IMG_1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20888"/>
            <a:ext cx="43799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70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5689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Проблемная </a:t>
            </a:r>
            <a:r>
              <a:rPr lang="ru-RU" sz="2400" b="1" dirty="0" smtClean="0"/>
              <a:t>задача:</a:t>
            </a:r>
          </a:p>
          <a:p>
            <a:pPr algn="just"/>
            <a:r>
              <a:rPr lang="ru-RU" dirty="0" smtClean="0"/>
              <a:t>Стартом </a:t>
            </a:r>
            <a:r>
              <a:rPr lang="ru-RU" dirty="0"/>
              <a:t>для начала проекта стал ряд содержательных занятий, который мы вместе с ребятами объединили под названием "Ценность хлеба". Нашей задачей было расширить представления о значении хлеба в жизни человека, показать, каким трудом добывается хлеб для народа и каждого из нас! Мы изучили 7 важных вопросов, а так же поиграли и поэкспериментировали: </a:t>
            </a:r>
            <a:endParaRPr lang="ru-RU" dirty="0" smtClean="0"/>
          </a:p>
          <a:p>
            <a:pPr marL="342900" indent="-342900" algn="just">
              <a:buAutoNum type="arabicPeriod"/>
            </a:pPr>
            <a:r>
              <a:rPr lang="ru-RU" dirty="0" smtClean="0"/>
              <a:t>Что </a:t>
            </a:r>
            <a:r>
              <a:rPr lang="ru-RU" dirty="0"/>
              <a:t>за зёрнышко такое? Непростое – золотое. Познакомились с пшеничными зернами, с их свойствами (твердое, золотистое и т. д.), с озимыми и яровыми культурами. Узнали, что засушливое лето </a:t>
            </a:r>
            <a:r>
              <a:rPr lang="ru-RU" dirty="0" smtClean="0"/>
              <a:t>в Большой Черниговке, </a:t>
            </a:r>
            <a:r>
              <a:rPr lang="ru-RU" dirty="0"/>
              <a:t>которое повторяется уже не первый год, сильно сказывается на урожае. Но озимые культуры менее подвержены летней и весенней засухе и в любой год независимо от погодных условий дают хороший урожай. Климатические условия нашего края подходят для так же выращивания следующих культур зерновых: ячмень, овес, рожь, зернобобовые культуры. </a:t>
            </a:r>
            <a:endParaRPr lang="ru-RU" dirty="0" smtClean="0"/>
          </a:p>
          <a:p>
            <a:pPr algn="just"/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4096624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437</TotalTime>
  <Words>1853</Words>
  <Application>Microsoft Office PowerPoint</Application>
  <PresentationFormat>Экран (4:3)</PresentationFormat>
  <Paragraphs>128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черниговка</dc:creator>
  <cp:lastModifiedBy>черниговка</cp:lastModifiedBy>
  <cp:revision>35</cp:revision>
  <dcterms:created xsi:type="dcterms:W3CDTF">2021-12-21T11:00:17Z</dcterms:created>
  <dcterms:modified xsi:type="dcterms:W3CDTF">2023-01-18T08:21:12Z</dcterms:modified>
</cp:coreProperties>
</file>